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4" r:id="rId1"/>
  </p:sldMasterIdLst>
  <p:notesMasterIdLst>
    <p:notesMasterId r:id="rId11"/>
  </p:notesMasterIdLst>
  <p:sldIdLst>
    <p:sldId id="256" r:id="rId2"/>
    <p:sldId id="257" r:id="rId3"/>
    <p:sldId id="260" r:id="rId4"/>
    <p:sldId id="267" r:id="rId5"/>
    <p:sldId id="268" r:id="rId6"/>
    <p:sldId id="279" r:id="rId7"/>
    <p:sldId id="270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10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7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2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7192565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292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379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2708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4085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00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11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63599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995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608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460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3188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446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88849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8995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10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6361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5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  <p:sldLayoutId id="2147483897" r:id="rId13"/>
    <p:sldLayoutId id="2147483898" r:id="rId14"/>
    <p:sldLayoutId id="2147483899" r:id="rId15"/>
    <p:sldLayoutId id="2147483900" r:id="rId16"/>
    <p:sldLayoutId id="214748390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3019" y="2013734"/>
            <a:ext cx="6489770" cy="1646302"/>
          </a:xfrm>
        </p:spPr>
        <p:txBody>
          <a:bodyPr/>
          <a:lstStyle/>
          <a:p>
            <a:r>
              <a:rPr lang="en-US" sz="4400" dirty="0">
                <a:solidFill>
                  <a:srgbClr val="29C1AF"/>
                </a:solidFill>
              </a:rPr>
              <a:t>Newton’s laws of motion</a:t>
            </a:r>
            <a:endParaRPr lang="en-US" sz="4400" dirty="0">
              <a:solidFill>
                <a:srgbClr val="29C1A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/>
              <a:t>L’accelerazione di un oggetto è direttamente proporzionale alla forza risultante agente su di esso e inversamente proporzionale alla sua massa.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760" y="262128"/>
            <a:ext cx="1463167" cy="20179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476672"/>
            <a:ext cx="7128792" cy="6240756"/>
          </a:xfrm>
        </p:spPr>
        <p:txBody>
          <a:bodyPr>
            <a:normAutofit/>
          </a:bodyPr>
          <a:lstStyle/>
          <a:p>
            <a:r>
              <a:rPr lang="it-IT" sz="2400" dirty="0"/>
              <a:t>Sir Isaac Newton (1642 - 1727) era un matematico, astronomo, teologo, autore e fisico inglese.</a:t>
            </a:r>
            <a:br>
              <a:rPr lang="it-IT" sz="2400" dirty="0"/>
            </a:br>
            <a:r>
              <a:rPr lang="it-IT" sz="2400" dirty="0"/>
              <a:t>È considerato uno degli scienziati più influenti di tutti </a:t>
            </a:r>
            <a:r>
              <a:rPr lang="it-IT" sz="2400" dirty="0" smtClean="0"/>
              <a:t>tempi.</a:t>
            </a:r>
          </a:p>
          <a:p>
            <a:r>
              <a:rPr lang="it-IT" sz="2400" dirty="0" smtClean="0"/>
              <a:t>Newton </a:t>
            </a:r>
            <a:r>
              <a:rPr lang="it-IT" sz="2400" dirty="0"/>
              <a:t>formulò le leggi del moto e della gravitazione universale, che hanno dominato la visione dell'universo fisico. </a:t>
            </a:r>
          </a:p>
          <a:p>
            <a:pPr algn="just"/>
            <a:r>
              <a:rPr lang="it-IT" sz="2400" dirty="0"/>
              <a:t>Ha elaborato le "tre leggi della dinamica" che regolano il movimento di tutti gli oggetti in ogni momento e in ogni circostanza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772816"/>
            <a:ext cx="8229600" cy="48245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altLang="it-IT" sz="3200" dirty="0">
                <a:solidFill>
                  <a:schemeClr val="accent2"/>
                </a:solidFill>
              </a:rPr>
              <a:t>Prima legge: </a:t>
            </a:r>
            <a:r>
              <a:rPr lang="it-IT" altLang="it-IT" sz="3200" dirty="0"/>
              <a:t>Un corpo mantiene il proprio stato di quiete o di moto rettilineo uniforme, finché una forza non agisce su di esso.</a:t>
            </a:r>
          </a:p>
          <a:p>
            <a:pPr marL="0" indent="0">
              <a:buNone/>
            </a:pPr>
            <a:endParaRPr lang="it-IT" sz="3200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altLang="it-IT" sz="3200" dirty="0">
                <a:solidFill>
                  <a:schemeClr val="accent2"/>
                </a:solidFill>
              </a:rPr>
              <a:t>Seconda legge: </a:t>
            </a:r>
            <a:r>
              <a:rPr lang="it-IT" sz="3200" dirty="0"/>
              <a:t>L'accelerazione di un corpo è direttamente proporzionale e ha la stessa direzione della forza agente su di esso, mentre è inversamente proporzionale alla sua massa.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it-IT" altLang="it-IT" sz="3200" dirty="0">
                <a:solidFill>
                  <a:schemeClr val="accent2"/>
                </a:solidFill>
              </a:rPr>
              <a:t>Terza legge: </a:t>
            </a:r>
            <a:r>
              <a:rPr lang="it-IT" sz="3200" dirty="0"/>
              <a:t>se due corpi interagiscono tra loro, la forza esercitata sul corpo A dal corpo B è uguale ed opposta alla forza esercitata dal corpo B sul corpo A.</a:t>
            </a:r>
            <a:endParaRPr lang="en-GB" sz="3200" dirty="0"/>
          </a:p>
          <a:p>
            <a:endParaRPr lang="en-GB" sz="3000" dirty="0" smtClean="0"/>
          </a:p>
          <a:p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28264"/>
            <a:ext cx="8363272" cy="58099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La </a:t>
            </a:r>
            <a:r>
              <a:rPr lang="en-US" sz="3600" b="1" dirty="0" err="1" smtClean="0">
                <a:solidFill>
                  <a:schemeClr val="accent1"/>
                </a:solidFill>
              </a:rPr>
              <a:t>seconda</a:t>
            </a:r>
            <a:r>
              <a:rPr lang="en-US" sz="3600" b="1" dirty="0" smtClean="0">
                <a:solidFill>
                  <a:schemeClr val="accent1"/>
                </a:solidFill>
              </a:rPr>
              <a:t> </a:t>
            </a:r>
            <a:r>
              <a:rPr lang="en-US" sz="3600" b="1" dirty="0" err="1" smtClean="0">
                <a:solidFill>
                  <a:schemeClr val="accent1"/>
                </a:solidFill>
              </a:rPr>
              <a:t>legge</a:t>
            </a:r>
            <a:endParaRPr lang="en-US" sz="3600" b="1" dirty="0" smtClean="0">
              <a:solidFill>
                <a:schemeClr val="accent1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3000" dirty="0"/>
          </a:p>
          <a:p>
            <a:r>
              <a:rPr lang="it-IT" sz="2400" dirty="0" smtClean="0"/>
              <a:t>La forza netta (F) di un oggetto è uguale al prodotto della sua massa (m) e dell'accelerazione (a), cioè F = ma.</a:t>
            </a:r>
            <a:endParaRPr lang="en-US" sz="2400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602004"/>
              </p:ext>
            </p:extLst>
          </p:nvPr>
        </p:nvGraphicFramePr>
        <p:xfrm>
          <a:off x="3733800" y="2768600"/>
          <a:ext cx="18653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4" imgW="584200" imgH="203200" progId="Equation.3">
                  <p:embed/>
                </p:oleObj>
              </mc:Choice>
              <mc:Fallback>
                <p:oleObj name="Equation" r:id="rId4" imgW="584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733800" y="2768600"/>
                        <a:ext cx="1865313" cy="7318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419350" y="3705224"/>
            <a:ext cx="1806575" cy="1582424"/>
            <a:chOff x="500" y="1961"/>
            <a:chExt cx="1138" cy="1363"/>
          </a:xfrm>
        </p:grpSpPr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500" y="2184"/>
              <a:ext cx="1138" cy="1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 algn="l"/>
              <a:r>
                <a:rPr lang="ja-JP" altLang="en-US" sz="2000" b="1" dirty="0">
                  <a:solidFill>
                    <a:srgbClr val="990099"/>
                  </a:solidFill>
                </a:rPr>
                <a:t>“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sigma</a:t>
              </a:r>
              <a:r>
                <a:rPr lang="ja-JP" altLang="en-US" sz="2000" b="1" dirty="0">
                  <a:solidFill>
                    <a:srgbClr val="990099"/>
                  </a:solidFill>
                </a:rPr>
                <a:t>”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 =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somma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di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tutte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le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forze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o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forza</a:t>
              </a:r>
              <a:r>
                <a:rPr lang="en-US" altLang="ja-JP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ja-JP" sz="2000" b="1" dirty="0" err="1" smtClean="0">
                  <a:solidFill>
                    <a:srgbClr val="990099"/>
                  </a:solidFill>
                </a:rPr>
                <a:t>netta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.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096" y="1961"/>
              <a:ext cx="26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238752" y="3700463"/>
            <a:ext cx="1873251" cy="1131887"/>
            <a:chOff x="1700" y="1936"/>
            <a:chExt cx="1180" cy="713"/>
          </a:xfrm>
        </p:grpSpPr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700" y="2184"/>
              <a:ext cx="1180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el-GR" sz="2000" b="1" i="1" dirty="0">
                  <a:solidFill>
                    <a:srgbClr val="990099"/>
                  </a:solidFill>
                </a:rPr>
                <a:t>F</a:t>
              </a:r>
              <a:r>
                <a:rPr lang="en-US" altLang="el-GR" sz="2000" b="1" dirty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e </a:t>
              </a:r>
              <a:r>
                <a:rPr lang="en-US" altLang="el-GR" sz="2000" b="1" i="1" dirty="0">
                  <a:solidFill>
                    <a:srgbClr val="990099"/>
                  </a:solidFill>
                </a:rPr>
                <a:t>a</a:t>
              </a:r>
              <a:endParaRPr lang="en-US" altLang="el-GR" sz="2000" b="1" dirty="0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Sono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vettori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,</a:t>
              </a:r>
              <a:endParaRPr lang="en-US" altLang="el-GR" sz="2000" b="1" dirty="0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massa</a:t>
              </a:r>
              <a:r>
                <a:rPr lang="en-US" altLang="el-GR" sz="2000" b="1" dirty="0" smtClean="0">
                  <a:solidFill>
                    <a:srgbClr val="990099"/>
                  </a:solidFill>
                </a:rPr>
                <a:t> </a:t>
              </a:r>
              <a:r>
                <a:rPr lang="en-US" altLang="el-GR" sz="2000" b="1" dirty="0">
                  <a:solidFill>
                    <a:srgbClr val="990099"/>
                  </a:solidFill>
                </a:rPr>
                <a:t>a </a:t>
              </a:r>
              <a:r>
                <a:rPr lang="en-US" altLang="el-GR" sz="2000" b="1" dirty="0" err="1" smtClean="0">
                  <a:solidFill>
                    <a:srgbClr val="990099"/>
                  </a:solidFill>
                </a:rPr>
                <a:t>scalare</a:t>
              </a:r>
              <a:endParaRPr lang="en-US" altLang="el-GR" sz="2000" b="1" dirty="0">
                <a:solidFill>
                  <a:srgbClr val="990099"/>
                </a:solidFill>
              </a:endParaRPr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H="1" flipV="1">
              <a:off x="1712" y="1936"/>
              <a:ext cx="24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36716"/>
              </p:ext>
            </p:extLst>
          </p:nvPr>
        </p:nvGraphicFramePr>
        <p:xfrm>
          <a:off x="3923928" y="5085184"/>
          <a:ext cx="15811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6" imgW="495300" imgH="406400" progId="Equation.3">
                  <p:embed/>
                </p:oleObj>
              </mc:Choice>
              <mc:Fallback>
                <p:oleObj name="Equation" r:id="rId6" imgW="49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923928" y="5085184"/>
                        <a:ext cx="1581150" cy="14636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5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2060848"/>
            <a:ext cx="8229600" cy="460851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7600" b="1" dirty="0" smtClean="0">
                <a:solidFill>
                  <a:schemeClr val="accent1"/>
                </a:solidFill>
              </a:rPr>
              <a:t>La </a:t>
            </a:r>
            <a:r>
              <a:rPr lang="en-US" sz="7600" b="1" dirty="0" err="1" smtClean="0">
                <a:solidFill>
                  <a:schemeClr val="accent1"/>
                </a:solidFill>
              </a:rPr>
              <a:t>seconda</a:t>
            </a:r>
            <a:r>
              <a:rPr lang="en-US" sz="7600" b="1" dirty="0" smtClean="0">
                <a:solidFill>
                  <a:schemeClr val="accent1"/>
                </a:solidFill>
              </a:rPr>
              <a:t> </a:t>
            </a:r>
            <a:r>
              <a:rPr lang="en-US" sz="7600" b="1" dirty="0" err="1" smtClean="0">
                <a:solidFill>
                  <a:schemeClr val="accent1"/>
                </a:solidFill>
              </a:rPr>
              <a:t>legge</a:t>
            </a:r>
            <a:endParaRPr lang="en-US" sz="76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algn="just"/>
            <a:r>
              <a:rPr lang="it-IT" sz="5100" dirty="0"/>
              <a:t>Quando la massa è in chilogrammi (kg) e l'accelerazione è in </a:t>
            </a:r>
            <a:r>
              <a:rPr lang="it-IT" sz="5100" dirty="0" smtClean="0"/>
              <a:t>m/s/s (o m/s2</a:t>
            </a:r>
            <a:r>
              <a:rPr lang="it-IT" sz="5100" dirty="0"/>
              <a:t>), l'unità di </a:t>
            </a:r>
            <a:r>
              <a:rPr lang="it-IT" sz="5100" dirty="0" smtClean="0"/>
              <a:t>misura  della forza è </a:t>
            </a:r>
            <a:r>
              <a:rPr lang="it-IT" sz="5100" dirty="0"/>
              <a:t>in </a:t>
            </a:r>
            <a:r>
              <a:rPr lang="it-IT" sz="5100" dirty="0" smtClean="0"/>
              <a:t>Newton </a:t>
            </a:r>
            <a:r>
              <a:rPr lang="it-IT" sz="5100" dirty="0"/>
              <a:t>(</a:t>
            </a:r>
            <a:r>
              <a:rPr lang="it-IT" sz="5100" dirty="0" smtClean="0"/>
              <a:t>N) definito </a:t>
            </a:r>
            <a:r>
              <a:rPr lang="it-IT" sz="5100" dirty="0"/>
              <a:t>come la forza che agendo su una massa di un kg provoca un’accelerazione di 1 m/(sec)2.</a:t>
            </a:r>
            <a:r>
              <a:rPr lang="it-IT" sz="5100" dirty="0" smtClean="0"/>
              <a:t> </a:t>
            </a:r>
            <a:endParaRPr lang="en-US" sz="5100" u="sng" dirty="0" smtClean="0"/>
          </a:p>
          <a:p>
            <a:r>
              <a:rPr lang="en-US" sz="5100" u="sng" dirty="0" err="1" smtClean="0"/>
              <a:t>Es</a:t>
            </a:r>
            <a:r>
              <a:rPr lang="en-US" sz="5100" u="sng" dirty="0" smtClean="0"/>
              <a:t>: </a:t>
            </a:r>
            <a:r>
              <a:rPr lang="it-IT" sz="5100" dirty="0"/>
              <a:t>Quanta forza è necessaria per accelerare un'automobile </a:t>
            </a:r>
            <a:r>
              <a:rPr lang="it-IT" sz="5100" dirty="0" smtClean="0"/>
              <a:t>di 1400 chilogrammi 2 metri al secondo/secondo?</a:t>
            </a:r>
          </a:p>
          <a:p>
            <a:pPr marL="457200" lvl="1" indent="0">
              <a:buNone/>
            </a:pPr>
            <a:r>
              <a:rPr lang="it-IT" sz="4700" dirty="0"/>
              <a:t/>
            </a:r>
            <a:br>
              <a:rPr lang="it-IT" sz="4700" dirty="0"/>
            </a:br>
            <a:r>
              <a:rPr lang="it-IT" sz="4700" dirty="0" smtClean="0"/>
              <a:t>Applica </a:t>
            </a:r>
            <a:r>
              <a:rPr lang="it-IT" sz="4700" dirty="0"/>
              <a:t>la formula (F = ma)</a:t>
            </a:r>
            <a:br>
              <a:rPr lang="it-IT" sz="4700" dirty="0"/>
            </a:br>
            <a:r>
              <a:rPr lang="it-IT" sz="4700" dirty="0" smtClean="0"/>
              <a:t>Compila </a:t>
            </a:r>
            <a:r>
              <a:rPr lang="it-IT" sz="4700" dirty="0"/>
              <a:t>numeri e unità dati (F = 1400 kg x 2 metri al </a:t>
            </a:r>
            <a:r>
              <a:rPr lang="it-IT" sz="4700" dirty="0" smtClean="0"/>
              <a:t>secondo/secondo</a:t>
            </a:r>
            <a:r>
              <a:rPr lang="it-IT" sz="4700" dirty="0"/>
              <a:t>)</a:t>
            </a:r>
            <a:br>
              <a:rPr lang="it-IT" sz="4700" dirty="0"/>
            </a:br>
            <a:r>
              <a:rPr lang="it-IT" sz="4700" dirty="0"/>
              <a:t>Calcola la soluzione (2800 </a:t>
            </a:r>
            <a:r>
              <a:rPr lang="it-IT" sz="4700" dirty="0" smtClean="0"/>
              <a:t>kgm/secondo/secondo </a:t>
            </a:r>
            <a:r>
              <a:rPr lang="it-IT" sz="4700" dirty="0"/>
              <a:t>o 2800 N)</a:t>
            </a:r>
            <a:endParaRPr lang="en-US" sz="47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La seconda legge</a:t>
            </a:r>
            <a:endParaRPr lang="it-IT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82133" y="1700807"/>
            <a:ext cx="7704667" cy="4407365"/>
          </a:xfrm>
        </p:spPr>
        <p:txBody>
          <a:bodyPr>
            <a:normAutofit/>
          </a:bodyPr>
          <a:lstStyle/>
          <a:p>
            <a:r>
              <a:rPr lang="it-IT" sz="3200" dirty="0"/>
              <a:t>Questa legge dimostra che sulla terra </a:t>
            </a:r>
            <a:r>
              <a:rPr lang="it-IT" sz="3200" dirty="0" smtClean="0"/>
              <a:t>masse diverse accelerano alla stessa velocità, </a:t>
            </a:r>
            <a:r>
              <a:rPr lang="it-IT" sz="3200" dirty="0"/>
              <a:t>anche se </a:t>
            </a:r>
            <a:r>
              <a:rPr lang="it-IT" sz="3200" dirty="0" smtClean="0"/>
              <a:t>soggette a forze diverse.</a:t>
            </a:r>
          </a:p>
          <a:p>
            <a:r>
              <a:rPr lang="it-IT" sz="3200" dirty="0" smtClean="0"/>
              <a:t>Oggetti </a:t>
            </a:r>
            <a:r>
              <a:rPr lang="it-IT" sz="3200" dirty="0"/>
              <a:t>con masse diverse accelerano </a:t>
            </a:r>
            <a:r>
              <a:rPr lang="it-IT" sz="3200" dirty="0" smtClean="0"/>
              <a:t>verso il </a:t>
            </a:r>
            <a:r>
              <a:rPr lang="it-IT" sz="3200" dirty="0"/>
              <a:t>suolo alla stessa velocità. Tuttavia, a causa della </a:t>
            </a:r>
            <a:r>
              <a:rPr lang="it-IT" sz="3200" dirty="0" smtClean="0"/>
              <a:t>seconda Legge</a:t>
            </a:r>
            <a:r>
              <a:rPr lang="it-IT" sz="3200" dirty="0"/>
              <a:t>, non toccano terra con la stessa forza (vedi la diapositiva successiva).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8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7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1268760"/>
            <a:ext cx="4038600" cy="3949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455068" y="5445224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N = 10 kg x 9.8 m/s/s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8868" y="5445224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9.8 N = 1 kg x 9.8 m/s/s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951637" y="68041"/>
            <a:ext cx="7704667" cy="1027583"/>
          </a:xfrm>
        </p:spPr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La seconda legge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23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000" dirty="0" smtClean="0"/>
          </a:p>
          <a:p>
            <a:r>
              <a:rPr lang="it-IT" sz="3600" dirty="0"/>
              <a:t>Le forze non sono direttamente osservabili, ma </a:t>
            </a:r>
            <a:r>
              <a:rPr lang="it-IT" sz="3600" dirty="0" smtClean="0"/>
              <a:t>percepiamo l'effetto </a:t>
            </a:r>
            <a:r>
              <a:rPr lang="it-IT" sz="3600" dirty="0"/>
              <a:t>della </a:t>
            </a:r>
            <a:r>
              <a:rPr lang="it-IT" sz="3600" dirty="0" smtClean="0"/>
              <a:t>forza. </a:t>
            </a:r>
          </a:p>
          <a:p>
            <a:r>
              <a:rPr lang="it-IT" sz="3600" dirty="0" smtClean="0"/>
              <a:t>La </a:t>
            </a:r>
            <a:r>
              <a:rPr lang="it-IT" sz="3600" dirty="0"/>
              <a:t>seconda legge di Newton definisce la forza come l'effetto dell'accelerazione di massa.</a:t>
            </a:r>
            <a:endParaRPr lang="en-US" sz="3600" dirty="0" smtClean="0"/>
          </a:p>
          <a:p>
            <a:r>
              <a:rPr lang="en-US" sz="3600" dirty="0" smtClean="0"/>
              <a:t>La </a:t>
            </a:r>
            <a:r>
              <a:rPr lang="en-US" sz="3600" dirty="0" err="1" smtClean="0"/>
              <a:t>forza</a:t>
            </a:r>
            <a:r>
              <a:rPr lang="en-US" sz="3600" dirty="0" smtClean="0"/>
              <a:t> </a:t>
            </a:r>
            <a:r>
              <a:rPr lang="en-US" sz="3600" dirty="0" err="1" smtClean="0"/>
              <a:t>netta</a:t>
            </a:r>
            <a:r>
              <a:rPr lang="en-US" sz="3600" dirty="0" smtClean="0"/>
              <a:t> </a:t>
            </a:r>
            <a:r>
              <a:rPr lang="en-US" sz="3600" dirty="0" err="1" smtClean="0"/>
              <a:t>anche</a:t>
            </a:r>
            <a:r>
              <a:rPr lang="en-US" sz="3600" dirty="0" smtClean="0"/>
              <a:t> </a:t>
            </a:r>
            <a:r>
              <a:rPr lang="en-US" sz="3600" dirty="0" err="1" smtClean="0"/>
              <a:t>detta</a:t>
            </a:r>
            <a:r>
              <a:rPr lang="en-US" sz="3600" dirty="0" smtClean="0"/>
              <a:t> </a:t>
            </a:r>
            <a:r>
              <a:rPr lang="en-US" sz="3600" dirty="0" err="1" smtClean="0"/>
              <a:t>risultante</a:t>
            </a:r>
            <a:r>
              <a:rPr lang="en-US" sz="3600" dirty="0" smtClean="0"/>
              <a:t> fa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che</a:t>
            </a:r>
            <a:r>
              <a:rPr lang="en-US" sz="3600" dirty="0" smtClean="0"/>
              <a:t> un </a:t>
            </a:r>
            <a:r>
              <a:rPr lang="en-US" sz="3600" dirty="0" err="1" smtClean="0"/>
              <a:t>oggetto</a:t>
            </a:r>
            <a:r>
              <a:rPr lang="en-US" sz="3600" dirty="0" smtClean="0"/>
              <a:t> </a:t>
            </a:r>
            <a:r>
              <a:rPr lang="en-US" sz="3600" dirty="0" err="1" smtClean="0"/>
              <a:t>accelleri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709716"/>
            <a:ext cx="6192688" cy="106001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27583"/>
          </a:xfrm>
        </p:spPr>
        <p:txBody>
          <a:bodyPr/>
          <a:lstStyle/>
          <a:p>
            <a:r>
              <a:rPr lang="it-IT" b="1" dirty="0" smtClean="0">
                <a:solidFill>
                  <a:schemeClr val="accent1"/>
                </a:solidFill>
              </a:rPr>
              <a:t>La seconda legge</a:t>
            </a:r>
            <a:endParaRPr lang="it-IT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01153" y="1050995"/>
            <a:ext cx="7631287" cy="561836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chemeClr val="accent1"/>
                </a:solidFill>
              </a:rPr>
              <a:t>:</a:t>
            </a:r>
            <a:endParaRPr lang="en-US" sz="30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000" dirty="0">
                <a:hlinkClick r:id="rId3"/>
              </a:rPr>
              <a:t>https://www.slideshare.net/wilsone/newtons-laws-of-motion-1949387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://www.slideshare.net/pvnkmrksk/newtons-laws-of-motion-2587754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://www.grc.nasa.gov/www/k-12/airplane/newton.html</a:t>
            </a: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www.physics4kids.com/files/motion_laws.html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phet.colorado.edu/en/simulation/forces-and-motion-basics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www.youtube.com/watch?time_continue=370&amp;v=KvPF0cQUW7s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www.youtube.com/watch?v=NYVMlmL0BPQ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www.youtube.com/watch?v=3jVHQ8bECIs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www.youtube.com/watch?v=Ixf9ZyZaE9Q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3000" dirty="0" smtClean="0"/>
              <a:t>                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03648" y="40466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chemeClr val="accent1"/>
                </a:solidFill>
              </a:rPr>
              <a:t>Bibliografia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Parallasse</Template>
  <TotalTime>687</TotalTime>
  <Words>427</Words>
  <Application>Microsoft Office PowerPoint</Application>
  <PresentationFormat>Presentazione su schermo (4:3)</PresentationFormat>
  <Paragraphs>90</Paragraphs>
  <Slides>9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Corbel</vt:lpstr>
      <vt:lpstr>Times</vt:lpstr>
      <vt:lpstr>Parallasse</vt:lpstr>
      <vt:lpstr>Equation</vt:lpstr>
      <vt:lpstr>Newton’s laws of motion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seconda legge</vt:lpstr>
      <vt:lpstr>La seconda legge</vt:lpstr>
      <vt:lpstr>La seconda legge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Ottaviano Simona</cp:lastModifiedBy>
  <cp:revision>44</cp:revision>
  <dcterms:created xsi:type="dcterms:W3CDTF">2017-03-08T21:43:37Z</dcterms:created>
  <dcterms:modified xsi:type="dcterms:W3CDTF">2018-05-23T09:34:31Z</dcterms:modified>
</cp:coreProperties>
</file>